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3" r:id="rId2"/>
    <p:sldId id="288" r:id="rId3"/>
    <p:sldId id="284" r:id="rId4"/>
    <p:sldId id="285" r:id="rId5"/>
    <p:sldId id="259" r:id="rId6"/>
    <p:sldId id="282" r:id="rId7"/>
    <p:sldId id="258" r:id="rId8"/>
    <p:sldId id="279" r:id="rId9"/>
    <p:sldId id="257" r:id="rId10"/>
    <p:sldId id="261" r:id="rId11"/>
    <p:sldId id="265" r:id="rId12"/>
    <p:sldId id="280" r:id="rId13"/>
    <p:sldId id="270" r:id="rId14"/>
    <p:sldId id="276" r:id="rId15"/>
    <p:sldId id="278" r:id="rId16"/>
    <p:sldId id="289" r:id="rId17"/>
    <p:sldId id="290" r:id="rId1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8" autoAdjust="0"/>
    <p:restoredTop sz="94660"/>
  </p:normalViewPr>
  <p:slideViewPr>
    <p:cSldViewPr snapToGrid="0">
      <p:cViewPr>
        <p:scale>
          <a:sx n="83" d="100"/>
          <a:sy n="83" d="100"/>
        </p:scale>
        <p:origin x="420" y="34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2367A154-2F21-41B9-B34D-CB341F1EFC03}" type="datetimeFigureOut">
              <a:rPr lang="en-US" smtClean="0"/>
              <a:t>5/9/2025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FF069E49-6B88-436B-BDD5-B446262EADF0}" type="slidenum">
              <a:rPr lang="en-US" smtClean="0"/>
              <a:t>‹#›</a:t>
            </a:fld>
            <a:endParaRPr lang="en-US"/>
          </a:p>
        </p:txBody>
      </p:sp>
    </p:spTree>
    <p:extLst>
      <p:ext uri="{BB962C8B-B14F-4D97-AF65-F5344CB8AC3E}">
        <p14:creationId xmlns:p14="http://schemas.microsoft.com/office/powerpoint/2010/main" val="822248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78C2-ECE9-4417-DCF7-93F2282276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88676-68C5-4DE1-B2FC-66FE862573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6E938A-FADD-25F6-BE46-E3135BADCE96}"/>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2E497613-2BC2-E246-15F4-F3B441FF3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378C7-14AE-F6CB-BD9E-937FE675E19D}"/>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139322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1767-B459-1979-AFE1-AD3616C5F0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9BF6BE-61E7-64E6-EF32-663B7A82E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6BE23-020E-AC41-EA11-AAFD0B870A53}"/>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034528C3-EEA6-B53C-C255-86DB46B5E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2AC7F-E312-3534-9026-BA3A65C21A28}"/>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1989875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24F557-26B6-4291-2673-FA3B55C523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A4F4BC-A4EC-1C72-4D1D-D38A5280DD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DA91B-B6C0-9B16-566C-8B3BA067412E}"/>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3238AD1B-1B3E-09D9-98AD-D37D78D9F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C7F14-004A-D918-1FB4-481538416585}"/>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2622580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638-7005-B663-9A94-F4A296A66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ADDDC-15E5-1B42-DCFC-F42108BFF6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A085B-E113-E110-18B3-A549778F43C2}"/>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74F06F87-426C-0A38-6456-4CC0B17DC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F0B40-6768-958E-E28E-1E04C7884BE5}"/>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3430322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EA30-9829-DC6D-7A55-5367369D1F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56525C-37FF-6191-8E06-482F8F9C7D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16E2BC-2842-D138-5047-AA7274EA0BB2}"/>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67946053-EA1E-6DF9-A476-2593D9457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9CADC-83ED-CA73-7CC0-BCBF22F3D354}"/>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343788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3DB0-92E9-19B7-3B79-17EFA44C72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28FC0-AEDE-E72E-F567-F43DD658F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95B95D-CA71-B48E-C476-9A3324943F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95E1D4-5279-7AE9-D7DF-247CCAFB35CC}"/>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6" name="Footer Placeholder 5">
            <a:extLst>
              <a:ext uri="{FF2B5EF4-FFF2-40B4-BE49-F238E27FC236}">
                <a16:creationId xmlns:a16="http://schemas.microsoft.com/office/drawing/2014/main" id="{765D93F4-8A5E-9F20-45D9-3A23205D2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DC509-0E6B-CE31-8D85-270C224F579C}"/>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290119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1970-D311-4641-516C-F98660CD52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1EF854-AE92-8484-F6F7-6BCE3E7B2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B2F17E-97BF-8BC2-9223-996A951800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F46B8F-D236-8BFF-B200-7AD893D3AA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785971-63E5-0E8E-65C5-52FB00BF15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15311D-96F5-4E3B-B4DD-F477B7583944}"/>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8" name="Footer Placeholder 7">
            <a:extLst>
              <a:ext uri="{FF2B5EF4-FFF2-40B4-BE49-F238E27FC236}">
                <a16:creationId xmlns:a16="http://schemas.microsoft.com/office/drawing/2014/main" id="{29237555-85C8-6DAA-1330-E6B3DD98A7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74BF3-2EDD-C047-B785-2A253339DE77}"/>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223182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78E4-F25D-9E22-167E-31F74DD75B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A8D1D-2535-FE27-837F-4A37E9860AFD}"/>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4" name="Footer Placeholder 3">
            <a:extLst>
              <a:ext uri="{FF2B5EF4-FFF2-40B4-BE49-F238E27FC236}">
                <a16:creationId xmlns:a16="http://schemas.microsoft.com/office/drawing/2014/main" id="{DA1E8960-0673-93D9-3542-BEA6E5A6B6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799B6D-20CC-8F71-0743-A5FE94392B21}"/>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185990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6D17EA-F492-B6F7-8415-48C093F2A6F3}"/>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3" name="Footer Placeholder 2">
            <a:extLst>
              <a:ext uri="{FF2B5EF4-FFF2-40B4-BE49-F238E27FC236}">
                <a16:creationId xmlns:a16="http://schemas.microsoft.com/office/drawing/2014/main" id="{701D1916-905B-7BF3-F263-B4939E3567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88DD2-9B9F-C438-4A2D-5EACEF38CCA8}"/>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255968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844F-FF57-B932-760C-3B298D7C7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CB0303-F4EF-166C-BDE2-25DBE0D41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FCF602-B07C-D9DF-2080-9EC66394C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61ACF-8A6D-D091-F8AE-BC704A70DD7C}"/>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6" name="Footer Placeholder 5">
            <a:extLst>
              <a:ext uri="{FF2B5EF4-FFF2-40B4-BE49-F238E27FC236}">
                <a16:creationId xmlns:a16="http://schemas.microsoft.com/office/drawing/2014/main" id="{114EEB5D-D286-F181-A60F-01C9666B9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EC4AA-4F5B-0A9F-8A71-211E6E3A9A7E}"/>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2333380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3E1A6-667E-5DD4-CF5A-414FA6F8B8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CE0F8-17C6-A1E9-ABEF-97F7C625F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29BAF9-C1C3-1B28-51AF-4ABFA4E6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DE516-3712-57FB-C333-6BE8B1A44FFE}"/>
              </a:ext>
            </a:extLst>
          </p:cNvPr>
          <p:cNvSpPr>
            <a:spLocks noGrp="1"/>
          </p:cNvSpPr>
          <p:nvPr>
            <p:ph type="dt" sz="half" idx="10"/>
          </p:nvPr>
        </p:nvSpPr>
        <p:spPr/>
        <p:txBody>
          <a:bodyPr/>
          <a:lstStyle/>
          <a:p>
            <a:fld id="{3F34D987-2E1C-4A64-A2AE-1B35A35D5601}" type="datetimeFigureOut">
              <a:rPr lang="en-US" smtClean="0"/>
              <a:t>5/9/2025</a:t>
            </a:fld>
            <a:endParaRPr lang="en-US"/>
          </a:p>
        </p:txBody>
      </p:sp>
      <p:sp>
        <p:nvSpPr>
          <p:cNvPr id="6" name="Footer Placeholder 5">
            <a:extLst>
              <a:ext uri="{FF2B5EF4-FFF2-40B4-BE49-F238E27FC236}">
                <a16:creationId xmlns:a16="http://schemas.microsoft.com/office/drawing/2014/main" id="{C393E9CF-586B-4E00-2660-F817BED70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BE82E2-BDB7-C9A7-1529-EBF62CC3C15F}"/>
              </a:ext>
            </a:extLst>
          </p:cNvPr>
          <p:cNvSpPr>
            <a:spLocks noGrp="1"/>
          </p:cNvSpPr>
          <p:nvPr>
            <p:ph type="sldNum" sz="quarter" idx="12"/>
          </p:nvPr>
        </p:nvSpPr>
        <p:spPr/>
        <p:txBody>
          <a:bodyPr/>
          <a:lstStyle/>
          <a:p>
            <a:fld id="{97775A12-AD7F-40AF-9E93-A44970248F56}" type="slidenum">
              <a:rPr lang="en-US" smtClean="0"/>
              <a:t>‹#›</a:t>
            </a:fld>
            <a:endParaRPr lang="en-US"/>
          </a:p>
        </p:txBody>
      </p:sp>
    </p:spTree>
    <p:extLst>
      <p:ext uri="{BB962C8B-B14F-4D97-AF65-F5344CB8AC3E}">
        <p14:creationId xmlns:p14="http://schemas.microsoft.com/office/powerpoint/2010/main" val="33793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7EFBF8-89C4-1A53-968D-6E957B3BC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29816-3B68-9459-0EF2-F5C7DC52B9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E12F7-A75A-EA26-648B-3B285ECF2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34D987-2E1C-4A64-A2AE-1B35A35D5601}" type="datetimeFigureOut">
              <a:rPr lang="en-US" smtClean="0"/>
              <a:t>5/9/2025</a:t>
            </a:fld>
            <a:endParaRPr lang="en-US"/>
          </a:p>
        </p:txBody>
      </p:sp>
      <p:sp>
        <p:nvSpPr>
          <p:cNvPr id="5" name="Footer Placeholder 4">
            <a:extLst>
              <a:ext uri="{FF2B5EF4-FFF2-40B4-BE49-F238E27FC236}">
                <a16:creationId xmlns:a16="http://schemas.microsoft.com/office/drawing/2014/main" id="{820FE8DA-B8AE-DC0E-2389-D6404BD647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A407A5-B8C7-C00B-D4FB-A0C44439C7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775A12-AD7F-40AF-9E93-A44970248F56}" type="slidenum">
              <a:rPr lang="en-US" smtClean="0"/>
              <a:t>‹#›</a:t>
            </a:fld>
            <a:endParaRPr lang="en-US"/>
          </a:p>
        </p:txBody>
      </p:sp>
    </p:spTree>
    <p:extLst>
      <p:ext uri="{BB962C8B-B14F-4D97-AF65-F5344CB8AC3E}">
        <p14:creationId xmlns:p14="http://schemas.microsoft.com/office/powerpoint/2010/main" val="2733200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B6FC-64E3-B2D4-6C29-1BC7831DF348}"/>
              </a:ext>
            </a:extLst>
          </p:cNvPr>
          <p:cNvSpPr>
            <a:spLocks noGrp="1"/>
          </p:cNvSpPr>
          <p:nvPr>
            <p:ph type="ctrTitle"/>
          </p:nvPr>
        </p:nvSpPr>
        <p:spPr/>
        <p:txBody>
          <a:bodyPr/>
          <a:lstStyle/>
          <a:p>
            <a:r>
              <a:rPr lang="en-US" dirty="0"/>
              <a:t>Micromobility in Rockville</a:t>
            </a:r>
          </a:p>
        </p:txBody>
      </p:sp>
      <p:sp>
        <p:nvSpPr>
          <p:cNvPr id="3" name="Subtitle 2">
            <a:extLst>
              <a:ext uri="{FF2B5EF4-FFF2-40B4-BE49-F238E27FC236}">
                <a16:creationId xmlns:a16="http://schemas.microsoft.com/office/drawing/2014/main" id="{586147D5-274D-32AF-DA9F-A42DFB4A8BF7}"/>
              </a:ext>
            </a:extLst>
          </p:cNvPr>
          <p:cNvSpPr>
            <a:spLocks noGrp="1"/>
          </p:cNvSpPr>
          <p:nvPr>
            <p:ph type="subTitle" idx="1"/>
          </p:nvPr>
        </p:nvSpPr>
        <p:spPr/>
        <p:txBody>
          <a:bodyPr>
            <a:normAutofit fontScale="77500" lnSpcReduction="20000"/>
          </a:bodyPr>
          <a:lstStyle/>
          <a:p>
            <a:r>
              <a:rPr lang="en-US" dirty="0"/>
              <a:t>Montgomery College</a:t>
            </a:r>
          </a:p>
          <a:p>
            <a:r>
              <a:rPr lang="en-US" dirty="0"/>
              <a:t>Spring 2025</a:t>
            </a:r>
          </a:p>
          <a:p>
            <a:r>
              <a:rPr lang="en-US" dirty="0"/>
              <a:t>DATA 205 – 34669</a:t>
            </a:r>
          </a:p>
          <a:p>
            <a:r>
              <a:rPr lang="en-US" dirty="0"/>
              <a:t>Prof. Perine</a:t>
            </a:r>
          </a:p>
          <a:p>
            <a:r>
              <a:rPr lang="en-US" dirty="0"/>
              <a:t>Emma King</a:t>
            </a:r>
          </a:p>
        </p:txBody>
      </p:sp>
    </p:spTree>
    <p:extLst>
      <p:ext uri="{BB962C8B-B14F-4D97-AF65-F5344CB8AC3E}">
        <p14:creationId xmlns:p14="http://schemas.microsoft.com/office/powerpoint/2010/main" val="1994388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BAF80-DAE2-7B34-3160-B7952993131B}"/>
              </a:ext>
            </a:extLst>
          </p:cNvPr>
          <p:cNvPicPr>
            <a:picLocks noChangeAspect="1"/>
          </p:cNvPicPr>
          <p:nvPr/>
        </p:nvPicPr>
        <p:blipFill>
          <a:blip r:embed="rId2"/>
          <a:srcRect l="819" t="6561" r="3697" b="3618"/>
          <a:stretch/>
        </p:blipFill>
        <p:spPr>
          <a:xfrm>
            <a:off x="99892" y="875980"/>
            <a:ext cx="11641311" cy="5278931"/>
          </a:xfrm>
          <a:prstGeom prst="rect">
            <a:avLst/>
          </a:prstGeom>
        </p:spPr>
      </p:pic>
    </p:spTree>
    <p:extLst>
      <p:ext uri="{BB962C8B-B14F-4D97-AF65-F5344CB8AC3E}">
        <p14:creationId xmlns:p14="http://schemas.microsoft.com/office/powerpoint/2010/main" val="131339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AB252-0F5C-E204-34E9-D829DE06C46C}"/>
              </a:ext>
            </a:extLst>
          </p:cNvPr>
          <p:cNvPicPr>
            <a:picLocks noChangeAspect="1"/>
          </p:cNvPicPr>
          <p:nvPr/>
        </p:nvPicPr>
        <p:blipFill>
          <a:blip r:embed="rId2"/>
          <a:srcRect l="1308" t="17256" r="2004" b="1960"/>
          <a:stretch/>
        </p:blipFill>
        <p:spPr>
          <a:xfrm>
            <a:off x="1961339" y="1209274"/>
            <a:ext cx="8269322" cy="4439451"/>
          </a:xfrm>
          <a:prstGeom prst="rect">
            <a:avLst/>
          </a:prstGeom>
        </p:spPr>
      </p:pic>
    </p:spTree>
    <p:extLst>
      <p:ext uri="{BB962C8B-B14F-4D97-AF65-F5344CB8AC3E}">
        <p14:creationId xmlns:p14="http://schemas.microsoft.com/office/powerpoint/2010/main" val="32190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B3587-541D-6380-A72E-CDDAE56E8C8D}"/>
              </a:ext>
            </a:extLst>
          </p:cNvPr>
          <p:cNvPicPr>
            <a:picLocks noChangeAspect="1"/>
          </p:cNvPicPr>
          <p:nvPr/>
        </p:nvPicPr>
        <p:blipFill>
          <a:blip r:embed="rId2"/>
          <a:srcRect l="1838" t="6947" r="2376" b="2409"/>
          <a:stretch/>
        </p:blipFill>
        <p:spPr>
          <a:xfrm>
            <a:off x="230520" y="2003610"/>
            <a:ext cx="3413555" cy="3327188"/>
          </a:xfrm>
          <a:prstGeom prst="rect">
            <a:avLst/>
          </a:prstGeom>
        </p:spPr>
      </p:pic>
      <p:pic>
        <p:nvPicPr>
          <p:cNvPr id="5" name="Picture 4">
            <a:extLst>
              <a:ext uri="{FF2B5EF4-FFF2-40B4-BE49-F238E27FC236}">
                <a16:creationId xmlns:a16="http://schemas.microsoft.com/office/drawing/2014/main" id="{91AA2ADE-6D18-CFE1-3AC9-FE882AFAF11B}"/>
              </a:ext>
            </a:extLst>
          </p:cNvPr>
          <p:cNvPicPr>
            <a:picLocks noChangeAspect="1"/>
          </p:cNvPicPr>
          <p:nvPr/>
        </p:nvPicPr>
        <p:blipFill>
          <a:blip r:embed="rId3"/>
          <a:stretch>
            <a:fillRect/>
          </a:stretch>
        </p:blipFill>
        <p:spPr>
          <a:xfrm>
            <a:off x="3784527" y="1612286"/>
            <a:ext cx="8322949" cy="4202043"/>
          </a:xfrm>
          <a:prstGeom prst="rect">
            <a:avLst/>
          </a:prstGeom>
        </p:spPr>
      </p:pic>
      <p:sp>
        <p:nvSpPr>
          <p:cNvPr id="7" name="Rectangle 1">
            <a:extLst>
              <a:ext uri="{FF2B5EF4-FFF2-40B4-BE49-F238E27FC236}">
                <a16:creationId xmlns:a16="http://schemas.microsoft.com/office/drawing/2014/main" id="{B745C8C0-D6A9-5BC4-D704-4DD35496FC86}"/>
              </a:ext>
            </a:extLst>
          </p:cNvPr>
          <p:cNvSpPr>
            <a:spLocks noChangeArrowheads="1"/>
          </p:cNvSpPr>
          <p:nvPr/>
        </p:nvSpPr>
        <p:spPr bwMode="auto">
          <a:xfrm>
            <a:off x="401414" y="5460864"/>
            <a:ext cx="2971877"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rPr>
              <a:t>t = 2.6453, </a:t>
            </a:r>
            <a:r>
              <a:rPr kumimoji="0" lang="en-US" altLang="en-US" sz="1200" b="0" i="0" u="none" strike="noStrike" cap="none" normalizeH="0" baseline="0" dirty="0" err="1">
                <a:ln>
                  <a:noFill/>
                </a:ln>
                <a:solidFill>
                  <a:srgbClr val="000000"/>
                </a:solidFill>
                <a:effectLst/>
              </a:rPr>
              <a:t>df</a:t>
            </a:r>
            <a:r>
              <a:rPr kumimoji="0" lang="en-US" altLang="en-US" sz="1200" b="0" i="0" u="none" strike="noStrike" cap="none" normalizeH="0" baseline="0" dirty="0">
                <a:ln>
                  <a:noFill/>
                </a:ln>
                <a:solidFill>
                  <a:srgbClr val="000000"/>
                </a:solidFill>
                <a:effectLst/>
              </a:rPr>
              <a:t> = 490.8, p-value = 0.008423</a:t>
            </a:r>
            <a:r>
              <a:rPr kumimoji="0" lang="en-US" altLang="en-US" sz="1200" b="0" i="0" u="none" strike="noStrike" cap="none" normalizeH="0" baseline="0" dirty="0">
                <a:ln>
                  <a:noFill/>
                </a:ln>
                <a:solidFill>
                  <a:schemeClr val="tx1"/>
                </a:solidFill>
                <a:effectLst/>
              </a:rPr>
              <a:t> </a:t>
            </a:r>
          </a:p>
        </p:txBody>
      </p:sp>
      <p:sp>
        <p:nvSpPr>
          <p:cNvPr id="8" name="Title 7">
            <a:extLst>
              <a:ext uri="{FF2B5EF4-FFF2-40B4-BE49-F238E27FC236}">
                <a16:creationId xmlns:a16="http://schemas.microsoft.com/office/drawing/2014/main" id="{8AE6BAEC-C7E4-E6B3-54EE-B0C353BFE1B4}"/>
              </a:ext>
            </a:extLst>
          </p:cNvPr>
          <p:cNvSpPr>
            <a:spLocks noGrp="1"/>
          </p:cNvSpPr>
          <p:nvPr>
            <p:ph type="title"/>
          </p:nvPr>
        </p:nvSpPr>
        <p:spPr/>
        <p:txBody>
          <a:bodyPr/>
          <a:lstStyle/>
          <a:p>
            <a:pPr algn="ctr"/>
            <a:r>
              <a:rPr lang="en-US" dirty="0"/>
              <a:t>Total Number of Trips by Membership</a:t>
            </a:r>
          </a:p>
        </p:txBody>
      </p:sp>
    </p:spTree>
    <p:extLst>
      <p:ext uri="{BB962C8B-B14F-4D97-AF65-F5344CB8AC3E}">
        <p14:creationId xmlns:p14="http://schemas.microsoft.com/office/powerpoint/2010/main" val="359397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D60829-527F-86DA-A6EF-B4FF1066E32B}"/>
              </a:ext>
            </a:extLst>
          </p:cNvPr>
          <p:cNvPicPr>
            <a:picLocks noChangeAspect="1"/>
          </p:cNvPicPr>
          <p:nvPr/>
        </p:nvPicPr>
        <p:blipFill>
          <a:blip r:embed="rId2"/>
          <a:srcRect l="696" t="18040" r="1061" b="1401"/>
          <a:stretch/>
        </p:blipFill>
        <p:spPr>
          <a:xfrm>
            <a:off x="267660" y="666589"/>
            <a:ext cx="11656679" cy="5524822"/>
          </a:xfrm>
          <a:prstGeom prst="rect">
            <a:avLst/>
          </a:prstGeom>
        </p:spPr>
      </p:pic>
      <p:sp>
        <p:nvSpPr>
          <p:cNvPr id="5" name="Title 4">
            <a:extLst>
              <a:ext uri="{FF2B5EF4-FFF2-40B4-BE49-F238E27FC236}">
                <a16:creationId xmlns:a16="http://schemas.microsoft.com/office/drawing/2014/main" id="{FFF2C995-6E70-22A1-E282-2D6E58693D0D}"/>
              </a:ext>
            </a:extLst>
          </p:cNvPr>
          <p:cNvSpPr>
            <a:spLocks noGrp="1"/>
          </p:cNvSpPr>
          <p:nvPr>
            <p:ph type="title"/>
          </p:nvPr>
        </p:nvSpPr>
        <p:spPr>
          <a:xfrm>
            <a:off x="7514985" y="4184090"/>
            <a:ext cx="3961760" cy="1325563"/>
          </a:xfrm>
        </p:spPr>
        <p:txBody>
          <a:bodyPr/>
          <a:lstStyle/>
          <a:p>
            <a:pPr algn="ctr"/>
            <a:r>
              <a:rPr lang="en-US" dirty="0"/>
              <a:t>Monthly Total Number of Trips</a:t>
            </a:r>
          </a:p>
        </p:txBody>
      </p:sp>
    </p:spTree>
    <p:extLst>
      <p:ext uri="{BB962C8B-B14F-4D97-AF65-F5344CB8AC3E}">
        <p14:creationId xmlns:p14="http://schemas.microsoft.com/office/powerpoint/2010/main" val="328233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DC2F7F-A1A4-6FB5-4A07-90A53E7FA606}"/>
              </a:ext>
            </a:extLst>
          </p:cNvPr>
          <p:cNvPicPr>
            <a:picLocks noChangeAspect="1"/>
          </p:cNvPicPr>
          <p:nvPr/>
        </p:nvPicPr>
        <p:blipFill>
          <a:blip r:embed="rId2"/>
          <a:srcRect l="631" t="7056" r="609" b="2188"/>
          <a:stretch/>
        </p:blipFill>
        <p:spPr>
          <a:xfrm>
            <a:off x="75559" y="2489627"/>
            <a:ext cx="12040881" cy="4226219"/>
          </a:xfrm>
          <a:prstGeom prst="rect">
            <a:avLst/>
          </a:prstGeom>
        </p:spPr>
      </p:pic>
      <p:sp>
        <p:nvSpPr>
          <p:cNvPr id="5" name="Title 4">
            <a:extLst>
              <a:ext uri="{FF2B5EF4-FFF2-40B4-BE49-F238E27FC236}">
                <a16:creationId xmlns:a16="http://schemas.microsoft.com/office/drawing/2014/main" id="{7DCAE7D6-7E71-7767-357C-24EF2BEAD98A}"/>
              </a:ext>
            </a:extLst>
          </p:cNvPr>
          <p:cNvSpPr>
            <a:spLocks noGrp="1"/>
          </p:cNvSpPr>
          <p:nvPr>
            <p:ph type="title"/>
          </p:nvPr>
        </p:nvSpPr>
        <p:spPr>
          <a:xfrm>
            <a:off x="838199" y="695538"/>
            <a:ext cx="10515600" cy="1325563"/>
          </a:xfrm>
        </p:spPr>
        <p:txBody>
          <a:bodyPr/>
          <a:lstStyle/>
          <a:p>
            <a:pPr algn="ctr"/>
            <a:r>
              <a:rPr lang="en-US" dirty="0"/>
              <a:t>Growth Rate of Annual </a:t>
            </a:r>
            <a:br>
              <a:rPr lang="en-US" dirty="0"/>
            </a:br>
            <a:r>
              <a:rPr lang="en-US" dirty="0"/>
              <a:t>Average Number of Trips</a:t>
            </a:r>
          </a:p>
        </p:txBody>
      </p:sp>
    </p:spTree>
    <p:extLst>
      <p:ext uri="{BB962C8B-B14F-4D97-AF65-F5344CB8AC3E}">
        <p14:creationId xmlns:p14="http://schemas.microsoft.com/office/powerpoint/2010/main" val="193546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53030-DAD1-5C7D-9ADE-4929A727285F}"/>
              </a:ext>
            </a:extLst>
          </p:cNvPr>
          <p:cNvPicPr>
            <a:picLocks noChangeAspect="1"/>
          </p:cNvPicPr>
          <p:nvPr/>
        </p:nvPicPr>
        <p:blipFill>
          <a:blip r:embed="rId2"/>
          <a:srcRect l="756" t="16433" r="988" b="1795"/>
          <a:stretch/>
        </p:blipFill>
        <p:spPr>
          <a:xfrm>
            <a:off x="106295" y="0"/>
            <a:ext cx="11979409" cy="4572000"/>
          </a:xfrm>
          <a:prstGeom prst="rect">
            <a:avLst/>
          </a:prstGeom>
        </p:spPr>
      </p:pic>
      <p:sp>
        <p:nvSpPr>
          <p:cNvPr id="5" name="Title 4">
            <a:extLst>
              <a:ext uri="{FF2B5EF4-FFF2-40B4-BE49-F238E27FC236}">
                <a16:creationId xmlns:a16="http://schemas.microsoft.com/office/drawing/2014/main" id="{230F3F3B-5E46-5435-0861-EAD9BE04EEB1}"/>
              </a:ext>
            </a:extLst>
          </p:cNvPr>
          <p:cNvSpPr>
            <a:spLocks noGrp="1"/>
          </p:cNvSpPr>
          <p:nvPr>
            <p:ph type="title"/>
          </p:nvPr>
        </p:nvSpPr>
        <p:spPr>
          <a:xfrm>
            <a:off x="838199" y="4837232"/>
            <a:ext cx="10515600" cy="1325563"/>
          </a:xfrm>
        </p:spPr>
        <p:txBody>
          <a:bodyPr/>
          <a:lstStyle/>
          <a:p>
            <a:pPr algn="ctr"/>
            <a:r>
              <a:rPr lang="en-US" dirty="0"/>
              <a:t>Total Number of Trips in February</a:t>
            </a:r>
          </a:p>
        </p:txBody>
      </p:sp>
    </p:spTree>
    <p:extLst>
      <p:ext uri="{BB962C8B-B14F-4D97-AF65-F5344CB8AC3E}">
        <p14:creationId xmlns:p14="http://schemas.microsoft.com/office/powerpoint/2010/main" val="167806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7F51-5095-0211-5B2A-6DA954F41F05}"/>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B64B8E65-CE46-02AE-A022-8849A4825608}"/>
              </a:ext>
            </a:extLst>
          </p:cNvPr>
          <p:cNvSpPr>
            <a:spLocks noGrp="1"/>
          </p:cNvSpPr>
          <p:nvPr>
            <p:ph idx="1"/>
          </p:nvPr>
        </p:nvSpPr>
        <p:spPr/>
        <p:txBody>
          <a:bodyPr/>
          <a:lstStyle/>
          <a:p>
            <a:r>
              <a:rPr lang="en-US" b="1" dirty="0"/>
              <a:t>Prof. Perine </a:t>
            </a:r>
            <a:r>
              <a:rPr lang="en-US" dirty="0"/>
              <a:t>and </a:t>
            </a:r>
            <a:r>
              <a:rPr lang="en-US" b="1" dirty="0"/>
              <a:t>Prof. Saidi</a:t>
            </a:r>
            <a:r>
              <a:rPr lang="en-US" dirty="0"/>
              <a:t>,</a:t>
            </a:r>
            <a:br>
              <a:rPr lang="en-US" dirty="0"/>
            </a:br>
            <a:r>
              <a:rPr lang="en-US" dirty="0"/>
              <a:t>Data Dept. at Montgomery College</a:t>
            </a:r>
          </a:p>
          <a:p>
            <a:r>
              <a:rPr lang="en-US" b="1" dirty="0"/>
              <a:t>Abe Bruckman </a:t>
            </a:r>
            <a:r>
              <a:rPr lang="en-US" dirty="0"/>
              <a:t>and </a:t>
            </a:r>
            <a:r>
              <a:rPr lang="en-US" b="1" dirty="0"/>
              <a:t>Manisha Tewari</a:t>
            </a:r>
            <a:r>
              <a:rPr lang="en-US" dirty="0"/>
              <a:t>, </a:t>
            </a:r>
            <a:br>
              <a:rPr lang="en-US" dirty="0"/>
            </a:br>
            <a:r>
              <a:rPr lang="en-US" dirty="0"/>
              <a:t>Rockville City Planning Dept.</a:t>
            </a:r>
          </a:p>
          <a:p>
            <a:endParaRPr lang="en-US" dirty="0"/>
          </a:p>
          <a:p>
            <a:r>
              <a:rPr lang="en-US" b="1" dirty="0"/>
              <a:t>Thank you for your support!</a:t>
            </a:r>
          </a:p>
        </p:txBody>
      </p:sp>
    </p:spTree>
    <p:extLst>
      <p:ext uri="{BB962C8B-B14F-4D97-AF65-F5344CB8AC3E}">
        <p14:creationId xmlns:p14="http://schemas.microsoft.com/office/powerpoint/2010/main" val="389378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5398-81A1-DA1A-8E5C-DBC9F6CD7044}"/>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D575E8E-E918-CEC9-0582-EF545118CE34}"/>
              </a:ext>
            </a:extLst>
          </p:cNvPr>
          <p:cNvSpPr>
            <a:spLocks noGrp="1"/>
          </p:cNvSpPr>
          <p:nvPr>
            <p:ph idx="1"/>
          </p:nvPr>
        </p:nvSpPr>
        <p:spPr>
          <a:xfrm>
            <a:off x="838200" y="1536807"/>
            <a:ext cx="10515600" cy="4862993"/>
          </a:xfrm>
        </p:spPr>
        <p:txBody>
          <a:bodyPr>
            <a:normAutofit lnSpcReduction="10000"/>
          </a:bodyPr>
          <a:lstStyle/>
          <a:p>
            <a:r>
              <a:rPr lang="en-US" sz="900" dirty="0"/>
              <a:t>https://www.montgomeryplanning.org/transportation/bikeways/bicycle_demand_map.shtm#trough_trip_demand</a:t>
            </a:r>
          </a:p>
          <a:p>
            <a:r>
              <a:rPr lang="en-US" sz="900" dirty="0"/>
              <a:t>https://montgomeryplanning.org/planning/master-plan-list/general-plans/thrive-montgomery-2050/thrive-montgomery-2050-top-issues/</a:t>
            </a:r>
          </a:p>
          <a:p>
            <a:r>
              <a:rPr lang="en-US" sz="900" dirty="0"/>
              <a:t>https://montgomeryplanning.org/tools/gis-and-mapping/data-downloads/</a:t>
            </a:r>
          </a:p>
          <a:p>
            <a:r>
              <a:rPr lang="en-US" sz="900" dirty="0"/>
              <a:t>https://www.alexandriava.gov/sites/default/files/2023-11/Capital%20Bikeshare%20FY24%20Work%20Plan.pdf</a:t>
            </a:r>
          </a:p>
          <a:p>
            <a:r>
              <a:rPr lang="en-US" sz="900" dirty="0"/>
              <a:t>https://www.alexandriava.gov/performance-analytics/department-of-transportation-and-environmental-services-tes-capital-bikeshare</a:t>
            </a:r>
          </a:p>
          <a:p>
            <a:r>
              <a:rPr lang="en-US" sz="900" dirty="0"/>
              <a:t>https://ggwash.org/view/73036/transit-walksheds-show-how-far-can-you-get-in-a-ten-minute-walk-from-metro</a:t>
            </a:r>
          </a:p>
          <a:p>
            <a:r>
              <a:rPr lang="en-US" sz="900" dirty="0"/>
              <a:t>https://ggwash.org/view/92292/bikeshare-beat-cabi-wraps-up-a-year-of-historic-ridership-in-december</a:t>
            </a:r>
          </a:p>
          <a:p>
            <a:r>
              <a:rPr lang="en-US" sz="900" dirty="0"/>
              <a:t>https://ggwash.org/view/98229/bikeshare-beat-capital-bikeshare-records-over-6.1-million-rides-in-2024-fastest-growing-system-in-us</a:t>
            </a:r>
          </a:p>
          <a:p>
            <a:r>
              <a:rPr lang="en-US" sz="900" dirty="0"/>
              <a:t>https://www.bts.gov/data-spotlight/docked-bikeshare-ridership-increase-2023-most-not-all-systems</a:t>
            </a:r>
          </a:p>
          <a:p>
            <a:r>
              <a:rPr lang="en-US" sz="900" dirty="0"/>
              <a:t>https://www.npr.org/transcripts/1239552997</a:t>
            </a:r>
          </a:p>
          <a:p>
            <a:r>
              <a:rPr lang="en-US" sz="900" dirty="0"/>
              <a:t>https://data.imap.maryland.gov/</a:t>
            </a:r>
          </a:p>
          <a:p>
            <a:r>
              <a:rPr lang="en-US" sz="900" dirty="0"/>
              <a:t>https://data.imap.maryland.gov/datasets/maryland::maryland-census-boundaries-census-block-groups-2020/about</a:t>
            </a:r>
          </a:p>
          <a:p>
            <a:r>
              <a:rPr lang="en-US" sz="900" dirty="0"/>
              <a:t>https://censusreporter.org/tables/B08301/</a:t>
            </a:r>
          </a:p>
          <a:p>
            <a:r>
              <a:rPr lang="en-US" sz="900" dirty="0"/>
              <a:t>https://www.transportation.gov/sites/dot.gov/files/2024-10/RAISE%202025%20NOFO_%20Signed.pdf</a:t>
            </a:r>
          </a:p>
          <a:p>
            <a:r>
              <a:rPr lang="en-US" sz="900" dirty="0"/>
              <a:t>https://www.montgomerycountymd.gov/DOT-DIR/commuter/bikesharingCSS.html</a:t>
            </a:r>
          </a:p>
          <a:p>
            <a:r>
              <a:rPr lang="en-US" sz="900" dirty="0"/>
              <a:t>https://www.mdot.maryland.gov/OPCP/MBPAC_WalkshedPresentation_10.23.2020.pdf</a:t>
            </a:r>
          </a:p>
          <a:p>
            <a:r>
              <a:rPr lang="en-US" sz="900" dirty="0"/>
              <a:t>https://www.wmata.com/business/real-estate/upload/Station-Area-Planning-Guide-October-2017.pdf</a:t>
            </a:r>
          </a:p>
          <a:p>
            <a:r>
              <a:rPr lang="en-US" sz="900" dirty="0"/>
              <a:t>https://planning.maryland.gov/Documents/Our-Engagement/773/2019/2019-0325-transit-station-area-profile-tool.pdf</a:t>
            </a:r>
          </a:p>
          <a:p>
            <a:r>
              <a:rPr lang="en-US" sz="900" dirty="0"/>
              <a:t>https://www.mcatlas.org/bikestress/</a:t>
            </a:r>
          </a:p>
          <a:p>
            <a:r>
              <a:rPr lang="en-US" sz="900" dirty="0"/>
              <a:t>https://www.mcatlas.org/bikestress/documentation/ModifiedLevelOfTrafficStressMethodology.pdf</a:t>
            </a:r>
          </a:p>
        </p:txBody>
      </p:sp>
    </p:spTree>
    <p:extLst>
      <p:ext uri="{BB962C8B-B14F-4D97-AF65-F5344CB8AC3E}">
        <p14:creationId xmlns:p14="http://schemas.microsoft.com/office/powerpoint/2010/main" val="37280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62BD-5295-A7F0-09DB-9221188C8FC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2F820DD-E74F-C766-40D1-98EE110799BB}"/>
              </a:ext>
            </a:extLst>
          </p:cNvPr>
          <p:cNvSpPr>
            <a:spLocks noGrp="1"/>
          </p:cNvSpPr>
          <p:nvPr>
            <p:ph idx="1"/>
          </p:nvPr>
        </p:nvSpPr>
        <p:spPr/>
        <p:txBody>
          <a:bodyPr/>
          <a:lstStyle/>
          <a:p>
            <a:pPr marL="0" indent="0">
              <a:buNone/>
            </a:pPr>
            <a:r>
              <a:rPr lang="en-US" b="1" dirty="0"/>
              <a:t>What is micromobility? </a:t>
            </a:r>
          </a:p>
          <a:p>
            <a:pPr marL="0" indent="0">
              <a:buNone/>
            </a:pPr>
            <a:r>
              <a:rPr lang="en-US" i="1" dirty="0"/>
              <a:t>Bikes, e-bikes, scooters, segways</a:t>
            </a:r>
            <a:r>
              <a:rPr lang="en-US" dirty="0">
                <a:solidFill>
                  <a:schemeClr val="accent2">
                    <a:lumMod val="75000"/>
                  </a:schemeClr>
                </a:solidFill>
              </a:rPr>
              <a:t> </a:t>
            </a:r>
            <a:r>
              <a:rPr lang="en-US" dirty="0"/>
              <a:t>-- these are some examples of personal mobility vehicles. Around the world, there are governments and groups organizing to alter personal car usage habits for its implications on traffic and parking congestion, local economy, and environmental health. </a:t>
            </a:r>
          </a:p>
          <a:p>
            <a:endParaRPr lang="en-US" dirty="0"/>
          </a:p>
          <a:p>
            <a:r>
              <a:rPr lang="en-US" dirty="0"/>
              <a:t>Commuting to work and school, running errands, travelling short distances: more people have begun to consider alternative means of transportation for these habits. </a:t>
            </a:r>
          </a:p>
          <a:p>
            <a:endParaRPr lang="en-US" dirty="0"/>
          </a:p>
        </p:txBody>
      </p:sp>
    </p:spTree>
    <p:extLst>
      <p:ext uri="{BB962C8B-B14F-4D97-AF65-F5344CB8AC3E}">
        <p14:creationId xmlns:p14="http://schemas.microsoft.com/office/powerpoint/2010/main" val="296625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9436C-1235-5E7A-6AEF-AC291276BD5B}"/>
              </a:ext>
            </a:extLst>
          </p:cNvPr>
          <p:cNvSpPr>
            <a:spLocks noGrp="1"/>
          </p:cNvSpPr>
          <p:nvPr>
            <p:ph type="title"/>
          </p:nvPr>
        </p:nvSpPr>
        <p:spPr>
          <a:xfrm>
            <a:off x="742351" y="487180"/>
            <a:ext cx="5081327" cy="1124262"/>
          </a:xfrm>
        </p:spPr>
        <p:txBody>
          <a:bodyPr>
            <a:normAutofit/>
          </a:bodyPr>
          <a:lstStyle/>
          <a:p>
            <a:pPr algn="ctr"/>
            <a:r>
              <a:rPr lang="en-US" dirty="0"/>
              <a:t>Capital Bikeshare and the American Community Survey</a:t>
            </a:r>
          </a:p>
        </p:txBody>
      </p:sp>
      <p:pic>
        <p:nvPicPr>
          <p:cNvPr id="9" name="Picture Placeholder 8">
            <a:extLst>
              <a:ext uri="{FF2B5EF4-FFF2-40B4-BE49-F238E27FC236}">
                <a16:creationId xmlns:a16="http://schemas.microsoft.com/office/drawing/2014/main" id="{2B6A7E50-5054-1747-D875-3DE07D6F017B}"/>
              </a:ext>
            </a:extLst>
          </p:cNvPr>
          <p:cNvPicPr>
            <a:picLocks noGrp="1" noChangeAspect="1"/>
          </p:cNvPicPr>
          <p:nvPr>
            <p:ph type="pic" idx="1"/>
          </p:nvPr>
        </p:nvPicPr>
        <p:blipFill>
          <a:blip r:embed="rId2"/>
          <a:srcRect l="9144" t="17053" r="4715" b="8675"/>
          <a:stretch/>
        </p:blipFill>
        <p:spPr>
          <a:xfrm>
            <a:off x="6115137" y="702080"/>
            <a:ext cx="5565539" cy="3046006"/>
          </a:xfrm>
        </p:spPr>
      </p:pic>
      <p:sp>
        <p:nvSpPr>
          <p:cNvPr id="7" name="Text Placeholder 6">
            <a:extLst>
              <a:ext uri="{FF2B5EF4-FFF2-40B4-BE49-F238E27FC236}">
                <a16:creationId xmlns:a16="http://schemas.microsoft.com/office/drawing/2014/main" id="{0A1B764B-2CB8-9DA5-91F5-906B34F558FB}"/>
              </a:ext>
            </a:extLst>
          </p:cNvPr>
          <p:cNvSpPr>
            <a:spLocks noGrp="1"/>
          </p:cNvSpPr>
          <p:nvPr>
            <p:ph type="body" sz="half" idx="2"/>
          </p:nvPr>
        </p:nvSpPr>
        <p:spPr>
          <a:xfrm>
            <a:off x="774079" y="1878804"/>
            <a:ext cx="5049599" cy="4342887"/>
          </a:xfrm>
        </p:spPr>
        <p:txBody>
          <a:bodyPr>
            <a:normAutofit fontScale="92500" lnSpcReduction="10000"/>
          </a:bodyPr>
          <a:lstStyle/>
          <a:p>
            <a:r>
              <a:rPr lang="en-US" b="1" dirty="0"/>
              <a:t>Capital Bikeshare</a:t>
            </a:r>
          </a:p>
          <a:p>
            <a:r>
              <a:rPr lang="en-US" dirty="0"/>
              <a:t>Each row represents a trip, for which there is a station ID, start/end coordinates, date-time, duration, and rider membership status.</a:t>
            </a:r>
          </a:p>
          <a:p>
            <a:r>
              <a:rPr lang="en-US" dirty="0"/>
              <a:t>Date Range from January 2010 to January 2025</a:t>
            </a:r>
          </a:p>
          <a:p>
            <a:r>
              <a:rPr lang="en-US" dirty="0"/>
              <a:t> </a:t>
            </a:r>
          </a:p>
          <a:p>
            <a:r>
              <a:rPr lang="en-US" b="1" dirty="0"/>
              <a:t>American Community Survey</a:t>
            </a:r>
          </a:p>
          <a:p>
            <a:r>
              <a:rPr lang="en-US" dirty="0"/>
              <a:t>Tables of interest include variants of Means of Transportation to Work, and Residential Volume, with the geography grain at the census block group level. </a:t>
            </a:r>
          </a:p>
          <a:p>
            <a:r>
              <a:rPr lang="en-US" dirty="0"/>
              <a:t>Focal date range begins at no earlier than 2019, due to the changes resulting from the COVID-19 pandemic.</a:t>
            </a:r>
          </a:p>
          <a:p>
            <a:endParaRPr lang="en-US" dirty="0"/>
          </a:p>
          <a:p>
            <a:r>
              <a:rPr lang="en-US" b="1" dirty="0"/>
              <a:t>Level of Traffic Stress Survey</a:t>
            </a:r>
          </a:p>
          <a:p>
            <a:r>
              <a:rPr lang="en-US" dirty="0"/>
              <a:t>Conducted by the Montgomery County Planning Department in 2021.</a:t>
            </a:r>
          </a:p>
          <a:p>
            <a:endParaRPr lang="en-US" dirty="0"/>
          </a:p>
          <a:p>
            <a:endParaRPr lang="en-US" dirty="0"/>
          </a:p>
        </p:txBody>
      </p:sp>
      <p:sp>
        <p:nvSpPr>
          <p:cNvPr id="10" name="Oval 9">
            <a:extLst>
              <a:ext uri="{FF2B5EF4-FFF2-40B4-BE49-F238E27FC236}">
                <a16:creationId xmlns:a16="http://schemas.microsoft.com/office/drawing/2014/main" id="{26928F96-FABD-4722-2B8D-81CA4B79294B}"/>
              </a:ext>
            </a:extLst>
          </p:cNvPr>
          <p:cNvSpPr>
            <a:spLocks noChangeAspect="1"/>
          </p:cNvSpPr>
          <p:nvPr/>
        </p:nvSpPr>
        <p:spPr>
          <a:xfrm>
            <a:off x="8718803" y="2320664"/>
            <a:ext cx="73026" cy="73026"/>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A50CBDF-4DF6-D3F8-C808-380AFF2470EC}"/>
              </a:ext>
            </a:extLst>
          </p:cNvPr>
          <p:cNvPicPr>
            <a:picLocks noChangeAspect="1"/>
          </p:cNvPicPr>
          <p:nvPr/>
        </p:nvPicPr>
        <p:blipFill>
          <a:blip r:embed="rId3"/>
          <a:srcRect l="10505" t="24822" r="44838" b="45770"/>
          <a:stretch/>
        </p:blipFill>
        <p:spPr>
          <a:xfrm>
            <a:off x="6115137" y="3748086"/>
            <a:ext cx="5955478" cy="2489257"/>
          </a:xfrm>
          <a:prstGeom prst="rect">
            <a:avLst/>
          </a:prstGeom>
        </p:spPr>
      </p:pic>
      <p:pic>
        <p:nvPicPr>
          <p:cNvPr id="3" name="Picture 2">
            <a:extLst>
              <a:ext uri="{FF2B5EF4-FFF2-40B4-BE49-F238E27FC236}">
                <a16:creationId xmlns:a16="http://schemas.microsoft.com/office/drawing/2014/main" id="{04D414B7-CA97-5DAC-22F8-1DAA3BC8B8EE}"/>
              </a:ext>
            </a:extLst>
          </p:cNvPr>
          <p:cNvPicPr>
            <a:picLocks noChangeAspect="1"/>
          </p:cNvPicPr>
          <p:nvPr/>
        </p:nvPicPr>
        <p:blipFill>
          <a:blip r:embed="rId4"/>
          <a:srcRect l="28854" t="50000" r="25889" b="11302"/>
          <a:stretch/>
        </p:blipFill>
        <p:spPr>
          <a:xfrm>
            <a:off x="6197325" y="3775535"/>
            <a:ext cx="5401161" cy="2653894"/>
          </a:xfrm>
          <a:prstGeom prst="rect">
            <a:avLst/>
          </a:prstGeom>
        </p:spPr>
      </p:pic>
    </p:spTree>
    <p:extLst>
      <p:ext uri="{BB962C8B-B14F-4D97-AF65-F5344CB8AC3E}">
        <p14:creationId xmlns:p14="http://schemas.microsoft.com/office/powerpoint/2010/main" val="71507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7018-4A7F-8C6B-955C-886BB4E6CAFE}"/>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F67A3195-4744-C28B-186E-5FFADBED5BBC}"/>
              </a:ext>
            </a:extLst>
          </p:cNvPr>
          <p:cNvSpPr>
            <a:spLocks noGrp="1"/>
          </p:cNvSpPr>
          <p:nvPr>
            <p:ph idx="1"/>
          </p:nvPr>
        </p:nvSpPr>
        <p:spPr>
          <a:xfrm>
            <a:off x="838200" y="1543987"/>
            <a:ext cx="10515600" cy="1064302"/>
          </a:xfrm>
        </p:spPr>
        <p:txBody>
          <a:bodyPr/>
          <a:lstStyle/>
          <a:p>
            <a:pPr marL="0" indent="0">
              <a:buNone/>
            </a:pPr>
            <a:r>
              <a:rPr lang="en-US" dirty="0"/>
              <a:t>Rockville’s city planners are interested in understanding how micromobility trends may develop locally.</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AEA3D3DE-534B-A338-7414-BBB7210127A9}"/>
              </a:ext>
            </a:extLst>
          </p:cNvPr>
          <p:cNvPicPr>
            <a:picLocks noChangeAspect="1"/>
          </p:cNvPicPr>
          <p:nvPr/>
        </p:nvPicPr>
        <p:blipFill>
          <a:blip r:embed="rId2"/>
          <a:srcRect l="14410" t="5911" r="32208" b="3924"/>
          <a:stretch/>
        </p:blipFill>
        <p:spPr>
          <a:xfrm>
            <a:off x="747149" y="2750496"/>
            <a:ext cx="2910839" cy="3414058"/>
          </a:xfrm>
          <a:prstGeom prst="rect">
            <a:avLst/>
          </a:prstGeom>
        </p:spPr>
      </p:pic>
      <p:sp>
        <p:nvSpPr>
          <p:cNvPr id="8" name="TextBox 7">
            <a:extLst>
              <a:ext uri="{FF2B5EF4-FFF2-40B4-BE49-F238E27FC236}">
                <a16:creationId xmlns:a16="http://schemas.microsoft.com/office/drawing/2014/main" id="{2CEEAB88-CEB6-49A1-F22F-926A57E731F0}"/>
              </a:ext>
            </a:extLst>
          </p:cNvPr>
          <p:cNvSpPr txBox="1"/>
          <p:nvPr/>
        </p:nvSpPr>
        <p:spPr>
          <a:xfrm>
            <a:off x="3657988" y="2750496"/>
            <a:ext cx="7695812" cy="338554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dirty="0"/>
              <a:t>How can trips be characterized?</a:t>
            </a:r>
          </a:p>
          <a:p>
            <a:pPr marL="285750" indent="-285750">
              <a:spcAft>
                <a:spcPts val="1200"/>
              </a:spcAft>
              <a:buFont typeface="Arial" panose="020B0604020202020204" pitchFamily="34" charset="0"/>
              <a:buChar char="•"/>
            </a:pPr>
            <a:r>
              <a:rPr lang="en-US" sz="1600" dirty="0"/>
              <a:t>Is there seasonal variation in the frequency of trips?</a:t>
            </a:r>
          </a:p>
          <a:p>
            <a:pPr marL="285750" indent="-285750">
              <a:spcAft>
                <a:spcPts val="1200"/>
              </a:spcAft>
              <a:buFont typeface="Arial" panose="020B0604020202020204" pitchFamily="34" charset="0"/>
              <a:buChar char="•"/>
            </a:pPr>
            <a:r>
              <a:rPr lang="en-US" sz="1600" dirty="0"/>
              <a:t>Does the duration or seasonality of trips vary with membership status?</a:t>
            </a:r>
          </a:p>
          <a:p>
            <a:pPr marL="285750" indent="-285750">
              <a:spcAft>
                <a:spcPts val="1200"/>
              </a:spcAft>
              <a:buFont typeface="Arial" panose="020B0604020202020204" pitchFamily="34" charset="0"/>
              <a:buChar char="•"/>
            </a:pPr>
            <a:r>
              <a:rPr lang="en-US" sz="1600" dirty="0"/>
              <a:t>Does the distribution of trip start times vary based on the bike's starting location?</a:t>
            </a:r>
          </a:p>
          <a:p>
            <a:pPr marL="285750" indent="-285750">
              <a:spcAft>
                <a:spcPts val="1200"/>
              </a:spcAft>
              <a:buFont typeface="Arial" panose="020B0604020202020204" pitchFamily="34" charset="0"/>
              <a:buChar char="•"/>
            </a:pPr>
            <a:r>
              <a:rPr lang="en-US" sz="1600" dirty="0"/>
              <a:t>What are the circumstances of trips destined for the area around a metro station?</a:t>
            </a:r>
          </a:p>
          <a:p>
            <a:pPr marL="285750" indent="-285750">
              <a:spcAft>
                <a:spcPts val="1200"/>
              </a:spcAft>
              <a:buFont typeface="Arial" panose="020B0604020202020204" pitchFamily="34" charset="0"/>
              <a:buChar char="•"/>
            </a:pPr>
            <a:r>
              <a:rPr lang="en-US" sz="1600" dirty="0"/>
              <a:t>Does the transit development area around the metro station serve the residents that live there? For Twinbrook? North Bethesda?</a:t>
            </a:r>
          </a:p>
          <a:p>
            <a:pPr marL="285750" indent="-285750">
              <a:spcAft>
                <a:spcPts val="1200"/>
              </a:spcAft>
              <a:buFont typeface="Arial" panose="020B0604020202020204" pitchFamily="34" charset="0"/>
              <a:buChar char="•"/>
            </a:pPr>
            <a:r>
              <a:rPr lang="en-US" sz="1600" dirty="0"/>
              <a:t>Does trip frequency differ by proximity to / availability of biking infrastructure?</a:t>
            </a:r>
          </a:p>
          <a:p>
            <a:pPr marL="285750" indent="-285750">
              <a:spcAft>
                <a:spcPts val="1200"/>
              </a:spcAft>
              <a:buFont typeface="Arial" panose="020B0604020202020204" pitchFamily="34" charset="0"/>
              <a:buChar char="•"/>
            </a:pPr>
            <a:r>
              <a:rPr lang="en-US" sz="1600" dirty="0"/>
              <a:t>Has ridership increased over the years? </a:t>
            </a:r>
          </a:p>
        </p:txBody>
      </p:sp>
      <p:pic>
        <p:nvPicPr>
          <p:cNvPr id="9" name="Picture 8">
            <a:extLst>
              <a:ext uri="{FF2B5EF4-FFF2-40B4-BE49-F238E27FC236}">
                <a16:creationId xmlns:a16="http://schemas.microsoft.com/office/drawing/2014/main" id="{25B5113E-BF95-6C6E-C77E-FBB30E34D849}"/>
              </a:ext>
            </a:extLst>
          </p:cNvPr>
          <p:cNvPicPr>
            <a:picLocks noChangeAspect="1"/>
          </p:cNvPicPr>
          <p:nvPr/>
        </p:nvPicPr>
        <p:blipFill>
          <a:blip r:embed="rId2"/>
          <a:srcRect l="70011" t="41062" r="22610" b="34704"/>
          <a:stretch/>
        </p:blipFill>
        <p:spPr>
          <a:xfrm rot="16200000">
            <a:off x="1798432" y="2338993"/>
            <a:ext cx="336138" cy="766548"/>
          </a:xfrm>
          <a:prstGeom prst="rect">
            <a:avLst/>
          </a:prstGeom>
        </p:spPr>
      </p:pic>
      <p:pic>
        <p:nvPicPr>
          <p:cNvPr id="10" name="Picture 9">
            <a:extLst>
              <a:ext uri="{FF2B5EF4-FFF2-40B4-BE49-F238E27FC236}">
                <a16:creationId xmlns:a16="http://schemas.microsoft.com/office/drawing/2014/main" id="{D32207D4-E122-0B38-9616-D6BD6BCB286C}"/>
              </a:ext>
            </a:extLst>
          </p:cNvPr>
          <p:cNvPicPr>
            <a:picLocks noChangeAspect="1"/>
          </p:cNvPicPr>
          <p:nvPr/>
        </p:nvPicPr>
        <p:blipFill>
          <a:blip r:embed="rId2"/>
          <a:srcRect l="70011" t="34071" r="13360" b="58543"/>
          <a:stretch/>
        </p:blipFill>
        <p:spPr>
          <a:xfrm>
            <a:off x="2371103" y="2589870"/>
            <a:ext cx="906773" cy="279680"/>
          </a:xfrm>
          <a:prstGeom prst="rect">
            <a:avLst/>
          </a:prstGeom>
        </p:spPr>
      </p:pic>
    </p:spTree>
    <p:extLst>
      <p:ext uri="{BB962C8B-B14F-4D97-AF65-F5344CB8AC3E}">
        <p14:creationId xmlns:p14="http://schemas.microsoft.com/office/powerpoint/2010/main" val="116430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E92513-9655-7099-254A-FC7BD9F6F6E2}"/>
              </a:ext>
            </a:extLst>
          </p:cNvPr>
          <p:cNvPicPr>
            <a:picLocks noChangeAspect="1"/>
          </p:cNvPicPr>
          <p:nvPr/>
        </p:nvPicPr>
        <p:blipFill>
          <a:blip r:embed="rId2"/>
          <a:srcRect l="10276" t="15858" r="49080" b="40591"/>
          <a:stretch/>
        </p:blipFill>
        <p:spPr>
          <a:xfrm>
            <a:off x="738911" y="2932444"/>
            <a:ext cx="4981048" cy="3387972"/>
          </a:xfrm>
          <a:prstGeom prst="rect">
            <a:avLst/>
          </a:prstGeom>
        </p:spPr>
      </p:pic>
      <p:sp>
        <p:nvSpPr>
          <p:cNvPr id="2" name="Title 1">
            <a:extLst>
              <a:ext uri="{FF2B5EF4-FFF2-40B4-BE49-F238E27FC236}">
                <a16:creationId xmlns:a16="http://schemas.microsoft.com/office/drawing/2014/main" id="{6EF23357-1C61-1384-4965-412F92865F16}"/>
              </a:ext>
            </a:extLst>
          </p:cNvPr>
          <p:cNvSpPr>
            <a:spLocks noGrp="1"/>
          </p:cNvSpPr>
          <p:nvPr>
            <p:ph type="title"/>
          </p:nvPr>
        </p:nvSpPr>
        <p:spPr/>
        <p:txBody>
          <a:bodyPr/>
          <a:lstStyle/>
          <a:p>
            <a:r>
              <a:rPr lang="en-US" dirty="0"/>
              <a:t> Methods</a:t>
            </a:r>
          </a:p>
        </p:txBody>
      </p:sp>
      <p:sp>
        <p:nvSpPr>
          <p:cNvPr id="3" name="Content Placeholder 2">
            <a:extLst>
              <a:ext uri="{FF2B5EF4-FFF2-40B4-BE49-F238E27FC236}">
                <a16:creationId xmlns:a16="http://schemas.microsoft.com/office/drawing/2014/main" id="{870A30D9-3C07-907C-259B-5995F32893BC}"/>
              </a:ext>
            </a:extLst>
          </p:cNvPr>
          <p:cNvSpPr>
            <a:spLocks noGrp="1"/>
          </p:cNvSpPr>
          <p:nvPr>
            <p:ph idx="1"/>
          </p:nvPr>
        </p:nvSpPr>
        <p:spPr>
          <a:xfrm>
            <a:off x="838200" y="1690688"/>
            <a:ext cx="10515600" cy="1421967"/>
          </a:xfrm>
        </p:spPr>
        <p:txBody>
          <a:bodyPr>
            <a:normAutofit fontScale="92500"/>
          </a:bodyPr>
          <a:lstStyle/>
          <a:p>
            <a:pPr marL="0" indent="0">
              <a:buNone/>
            </a:pPr>
            <a:r>
              <a:rPr lang="en-US" b="1" dirty="0"/>
              <a:t>Clustering stations by location </a:t>
            </a:r>
            <a:r>
              <a:rPr lang="en-US" dirty="0"/>
              <a:t>and </a:t>
            </a:r>
            <a:r>
              <a:rPr lang="en-US" b="1" dirty="0"/>
              <a:t>characterizing trips </a:t>
            </a:r>
            <a:r>
              <a:rPr lang="en-US" dirty="0"/>
              <a:t>to compare trends of micromobility around Twinbrook Metro Station to that around North Bethesda Metro Station (formerly known as White Flint)</a:t>
            </a:r>
          </a:p>
          <a:p>
            <a:endParaRPr lang="en-US" dirty="0"/>
          </a:p>
        </p:txBody>
      </p:sp>
      <p:sp>
        <p:nvSpPr>
          <p:cNvPr id="6" name="TextBox 5">
            <a:extLst>
              <a:ext uri="{FF2B5EF4-FFF2-40B4-BE49-F238E27FC236}">
                <a16:creationId xmlns:a16="http://schemas.microsoft.com/office/drawing/2014/main" id="{800BDC11-1EDC-2071-F80D-A7C859735F2F}"/>
              </a:ext>
            </a:extLst>
          </p:cNvPr>
          <p:cNvSpPr txBox="1"/>
          <p:nvPr/>
        </p:nvSpPr>
        <p:spPr>
          <a:xfrm>
            <a:off x="5655448" y="2825787"/>
            <a:ext cx="5636879" cy="1528624"/>
          </a:xfrm>
          <a:prstGeom prst="rect">
            <a:avLst/>
          </a:prstGeom>
          <a:noFill/>
        </p:spPr>
        <p:txBody>
          <a:bodyPr wrap="square" rtlCol="0">
            <a:spAutoFit/>
          </a:bodyPr>
          <a:lstStyle/>
          <a:p>
            <a:pPr marL="285750" indent="-285750">
              <a:spcAft>
                <a:spcPts val="400"/>
              </a:spcAft>
              <a:buFont typeface="Arial" panose="020B0604020202020204" pitchFamily="34" charset="0"/>
              <a:buChar char="•"/>
            </a:pPr>
            <a:r>
              <a:rPr lang="en-US" dirty="0"/>
              <a:t>Clustering trips based on their proximity to a metro station (half-mile radius)</a:t>
            </a:r>
          </a:p>
          <a:p>
            <a:pPr marL="285750" indent="-285750">
              <a:spcAft>
                <a:spcPts val="400"/>
              </a:spcAft>
              <a:buFont typeface="Arial" panose="020B0604020202020204" pitchFamily="34" charset="0"/>
              <a:buChar char="•"/>
            </a:pPr>
            <a:r>
              <a:rPr lang="en-US" dirty="0"/>
              <a:t>Using trip data to investigate the ways bikeshare is being utilized in different areas by residents and visitors</a:t>
            </a:r>
          </a:p>
        </p:txBody>
      </p:sp>
      <p:sp>
        <p:nvSpPr>
          <p:cNvPr id="7" name="TextBox 6">
            <a:extLst>
              <a:ext uri="{FF2B5EF4-FFF2-40B4-BE49-F238E27FC236}">
                <a16:creationId xmlns:a16="http://schemas.microsoft.com/office/drawing/2014/main" id="{04098DAF-8F29-1497-1ED5-7AF88051DF02}"/>
              </a:ext>
            </a:extLst>
          </p:cNvPr>
          <p:cNvSpPr txBox="1"/>
          <p:nvPr/>
        </p:nvSpPr>
        <p:spPr>
          <a:xfrm>
            <a:off x="5655448" y="4354411"/>
            <a:ext cx="5797641" cy="2092881"/>
          </a:xfrm>
          <a:prstGeom prst="rect">
            <a:avLst/>
          </a:prstGeom>
          <a:noFill/>
        </p:spPr>
        <p:txBody>
          <a:bodyPr wrap="square" rtlCol="0">
            <a:spAutoFit/>
          </a:bodyPr>
          <a:lstStyle/>
          <a:p>
            <a:r>
              <a:rPr lang="en-US" sz="2600" b="1" dirty="0"/>
              <a:t>Report on the commuting habits of the local community </a:t>
            </a:r>
            <a:r>
              <a:rPr lang="en-US" sz="2600" dirty="0"/>
              <a:t>to assess whether the people that live there reap the benefits of the transportation developments in the area</a:t>
            </a:r>
          </a:p>
        </p:txBody>
      </p:sp>
    </p:spTree>
    <p:extLst>
      <p:ext uri="{BB962C8B-B14F-4D97-AF65-F5344CB8AC3E}">
        <p14:creationId xmlns:p14="http://schemas.microsoft.com/office/powerpoint/2010/main" val="1577534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86368C-12BE-0D5C-CCF4-081491624E59}"/>
              </a:ext>
            </a:extLst>
          </p:cNvPr>
          <p:cNvPicPr>
            <a:picLocks noChangeAspect="1"/>
          </p:cNvPicPr>
          <p:nvPr/>
        </p:nvPicPr>
        <p:blipFill>
          <a:blip r:embed="rId2"/>
          <a:srcRect l="1847" t="5555" r="1847" b="2333"/>
          <a:stretch/>
        </p:blipFill>
        <p:spPr>
          <a:xfrm>
            <a:off x="4664209" y="1825625"/>
            <a:ext cx="3516470" cy="3727818"/>
          </a:xfrm>
          <a:prstGeom prst="rect">
            <a:avLst/>
          </a:prstGeom>
        </p:spPr>
      </p:pic>
      <p:pic>
        <p:nvPicPr>
          <p:cNvPr id="5" name="Picture 4">
            <a:extLst>
              <a:ext uri="{FF2B5EF4-FFF2-40B4-BE49-F238E27FC236}">
                <a16:creationId xmlns:a16="http://schemas.microsoft.com/office/drawing/2014/main" id="{145558DE-FA2C-DC69-2C94-CDC65A5D62BD}"/>
              </a:ext>
            </a:extLst>
          </p:cNvPr>
          <p:cNvPicPr>
            <a:picLocks noChangeAspect="1"/>
          </p:cNvPicPr>
          <p:nvPr/>
        </p:nvPicPr>
        <p:blipFill>
          <a:blip r:embed="rId3"/>
          <a:srcRect l="1667" t="6666" r="1667" b="2333"/>
          <a:stretch/>
        </p:blipFill>
        <p:spPr>
          <a:xfrm>
            <a:off x="8180679" y="1834721"/>
            <a:ext cx="3596127" cy="3718722"/>
          </a:xfrm>
          <a:prstGeom prst="rect">
            <a:avLst/>
          </a:prstGeom>
        </p:spPr>
      </p:pic>
      <p:sp>
        <p:nvSpPr>
          <p:cNvPr id="6" name="Title 5">
            <a:extLst>
              <a:ext uri="{FF2B5EF4-FFF2-40B4-BE49-F238E27FC236}">
                <a16:creationId xmlns:a16="http://schemas.microsoft.com/office/drawing/2014/main" id="{7DE10F9E-1972-E118-640C-5A3B2FCD4FEA}"/>
              </a:ext>
            </a:extLst>
          </p:cNvPr>
          <p:cNvSpPr>
            <a:spLocks noGrp="1"/>
          </p:cNvSpPr>
          <p:nvPr>
            <p:ph type="title"/>
          </p:nvPr>
        </p:nvSpPr>
        <p:spPr>
          <a:xfrm>
            <a:off x="838200" y="365125"/>
            <a:ext cx="10515600" cy="1325563"/>
          </a:xfrm>
        </p:spPr>
        <p:txBody>
          <a:bodyPr>
            <a:normAutofit/>
          </a:bodyPr>
          <a:lstStyle/>
          <a:p>
            <a:r>
              <a:rPr lang="en-US" dirty="0"/>
              <a:t>Number of Trips by Proximity to Metro</a:t>
            </a:r>
          </a:p>
        </p:txBody>
      </p:sp>
      <p:sp>
        <p:nvSpPr>
          <p:cNvPr id="7" name="Content Placeholder 6">
            <a:extLst>
              <a:ext uri="{FF2B5EF4-FFF2-40B4-BE49-F238E27FC236}">
                <a16:creationId xmlns:a16="http://schemas.microsoft.com/office/drawing/2014/main" id="{B7FCDAF8-DB6C-4E4A-8861-3F1DE2865BD9}"/>
              </a:ext>
            </a:extLst>
          </p:cNvPr>
          <p:cNvSpPr>
            <a:spLocks noGrp="1"/>
          </p:cNvSpPr>
          <p:nvPr>
            <p:ph idx="1"/>
          </p:nvPr>
        </p:nvSpPr>
        <p:spPr>
          <a:xfrm>
            <a:off x="838200" y="1825625"/>
            <a:ext cx="3826009" cy="4351338"/>
          </a:xfrm>
        </p:spPr>
        <p:txBody>
          <a:bodyPr>
            <a:normAutofit fontScale="92500" lnSpcReduction="10000"/>
          </a:bodyPr>
          <a:lstStyle/>
          <a:p>
            <a:r>
              <a:rPr lang="en-US" b="1" dirty="0"/>
              <a:t>Rejected Null Hypotheses:</a:t>
            </a:r>
          </a:p>
          <a:p>
            <a:r>
              <a:rPr lang="en-US" dirty="0">
                <a:latin typeface="Aptos Light" panose="020B0004020202020204" pitchFamily="34" charset="0"/>
              </a:rPr>
              <a:t>The weekly average number of trips is the same for trips started near and far from a metro station. </a:t>
            </a:r>
          </a:p>
          <a:p>
            <a:r>
              <a:rPr lang="en-US" dirty="0">
                <a:latin typeface="Aptos Light" panose="020B0004020202020204" pitchFamily="34" charset="0"/>
              </a:rPr>
              <a:t>The weekly average number of trips is the same for trips destined near and far from a metro station. </a:t>
            </a:r>
          </a:p>
          <a:p>
            <a:endParaRPr lang="en-US" dirty="0"/>
          </a:p>
          <a:p>
            <a:endParaRPr lang="en-US" dirty="0"/>
          </a:p>
        </p:txBody>
      </p:sp>
      <p:sp>
        <p:nvSpPr>
          <p:cNvPr id="9" name="Rectangle 1">
            <a:extLst>
              <a:ext uri="{FF2B5EF4-FFF2-40B4-BE49-F238E27FC236}">
                <a16:creationId xmlns:a16="http://schemas.microsoft.com/office/drawing/2014/main" id="{03DF5E08-5F6D-A043-5B7C-ED85BF6D5141}"/>
              </a:ext>
            </a:extLst>
          </p:cNvPr>
          <p:cNvSpPr>
            <a:spLocks noChangeArrowheads="1"/>
          </p:cNvSpPr>
          <p:nvPr/>
        </p:nvSpPr>
        <p:spPr bwMode="auto">
          <a:xfrm>
            <a:off x="4858743" y="5782715"/>
            <a:ext cx="3127401"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rPr>
              <a:t>t = 7.3404, </a:t>
            </a:r>
            <a:r>
              <a:rPr kumimoji="0" lang="en-US" altLang="en-US" sz="1200" b="0" i="0" u="none" strike="noStrike" cap="none" normalizeH="0" baseline="0" dirty="0" err="1">
                <a:ln>
                  <a:noFill/>
                </a:ln>
                <a:solidFill>
                  <a:srgbClr val="000000"/>
                </a:solidFill>
                <a:effectLst/>
              </a:rPr>
              <a:t>df</a:t>
            </a:r>
            <a:r>
              <a:rPr kumimoji="0" lang="en-US" altLang="en-US" sz="1200" b="0" i="0" u="none" strike="noStrike" cap="none" normalizeH="0" baseline="0" dirty="0">
                <a:ln>
                  <a:noFill/>
                </a:ln>
                <a:solidFill>
                  <a:srgbClr val="000000"/>
                </a:solidFill>
                <a:effectLst/>
              </a:rPr>
              <a:t> = 468.71, p-value = 9.477e-13</a:t>
            </a:r>
            <a:r>
              <a:rPr kumimoji="0" lang="en-US" altLang="en-US" sz="1200" b="0" i="0" u="none" strike="noStrike" cap="none" normalizeH="0" baseline="0" dirty="0">
                <a:ln>
                  <a:noFill/>
                </a:ln>
                <a:solidFill>
                  <a:schemeClr val="tx1"/>
                </a:solidFill>
                <a:effectLst/>
              </a:rPr>
              <a:t> </a:t>
            </a:r>
          </a:p>
        </p:txBody>
      </p:sp>
      <p:sp>
        <p:nvSpPr>
          <p:cNvPr id="10" name="Rectangle 1">
            <a:extLst>
              <a:ext uri="{FF2B5EF4-FFF2-40B4-BE49-F238E27FC236}">
                <a16:creationId xmlns:a16="http://schemas.microsoft.com/office/drawing/2014/main" id="{5BB2EC75-8186-2BB0-A58A-3DB1545DB857}"/>
              </a:ext>
            </a:extLst>
          </p:cNvPr>
          <p:cNvSpPr>
            <a:spLocks noChangeArrowheads="1"/>
          </p:cNvSpPr>
          <p:nvPr/>
        </p:nvSpPr>
        <p:spPr bwMode="auto">
          <a:xfrm>
            <a:off x="8415041" y="5782715"/>
            <a:ext cx="3127401"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en-US" sz="1200" b="0" i="0" u="none" strike="noStrike" cap="none" normalizeH="0" baseline="0" dirty="0">
                <a:ln>
                  <a:noFill/>
                </a:ln>
                <a:solidFill>
                  <a:srgbClr val="000000"/>
                </a:solidFill>
                <a:effectLst/>
              </a:rPr>
              <a:t>t = 8.8404, </a:t>
            </a:r>
            <a:r>
              <a:rPr kumimoji="0" lang="fr-FR" altLang="en-US" sz="1200" b="0" i="0" u="none" strike="noStrike" cap="none" normalizeH="0" baseline="0" dirty="0" err="1">
                <a:ln>
                  <a:noFill/>
                </a:ln>
                <a:solidFill>
                  <a:srgbClr val="000000"/>
                </a:solidFill>
                <a:effectLst/>
              </a:rPr>
              <a:t>df</a:t>
            </a:r>
            <a:r>
              <a:rPr kumimoji="0" lang="fr-FR" altLang="en-US" sz="1200" b="0" i="0" u="none" strike="noStrike" cap="none" normalizeH="0" baseline="0" dirty="0">
                <a:ln>
                  <a:noFill/>
                </a:ln>
                <a:solidFill>
                  <a:srgbClr val="000000"/>
                </a:solidFill>
                <a:effectLst/>
              </a:rPr>
              <a:t> = 458.34, p-value &lt; 2.2e-16</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28921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FFDC9-C793-D805-4311-9EEEBC255DE8}"/>
              </a:ext>
            </a:extLst>
          </p:cNvPr>
          <p:cNvPicPr>
            <a:picLocks noChangeAspect="1"/>
          </p:cNvPicPr>
          <p:nvPr/>
        </p:nvPicPr>
        <p:blipFill>
          <a:blip r:embed="rId2"/>
          <a:srcRect l="1281" t="5555" r="1045" b="2000"/>
          <a:stretch/>
        </p:blipFill>
        <p:spPr>
          <a:xfrm>
            <a:off x="3607334" y="844774"/>
            <a:ext cx="7746466" cy="5168452"/>
          </a:xfrm>
          <a:prstGeom prst="rect">
            <a:avLst/>
          </a:prstGeom>
        </p:spPr>
      </p:pic>
      <p:sp>
        <p:nvSpPr>
          <p:cNvPr id="4" name="Title 3">
            <a:extLst>
              <a:ext uri="{FF2B5EF4-FFF2-40B4-BE49-F238E27FC236}">
                <a16:creationId xmlns:a16="http://schemas.microsoft.com/office/drawing/2014/main" id="{F74180CA-2534-96B1-4C59-A279640FDBFD}"/>
              </a:ext>
            </a:extLst>
          </p:cNvPr>
          <p:cNvSpPr>
            <a:spLocks noGrp="1"/>
          </p:cNvSpPr>
          <p:nvPr>
            <p:ph type="title"/>
          </p:nvPr>
        </p:nvSpPr>
        <p:spPr>
          <a:xfrm>
            <a:off x="488257" y="2766218"/>
            <a:ext cx="3119077" cy="1325563"/>
          </a:xfrm>
        </p:spPr>
        <p:txBody>
          <a:bodyPr>
            <a:noAutofit/>
          </a:bodyPr>
          <a:lstStyle/>
          <a:p>
            <a:r>
              <a:rPr lang="en-US" sz="3600" dirty="0"/>
              <a:t>Trip Duration by Origin and Destination, relative to a metro station</a:t>
            </a:r>
          </a:p>
        </p:txBody>
      </p:sp>
    </p:spTree>
    <p:extLst>
      <p:ext uri="{BB962C8B-B14F-4D97-AF65-F5344CB8AC3E}">
        <p14:creationId xmlns:p14="http://schemas.microsoft.com/office/powerpoint/2010/main" val="3949297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5F6D5-7A68-986B-1E00-EBCED52CEAB0}"/>
              </a:ext>
            </a:extLst>
          </p:cNvPr>
          <p:cNvPicPr>
            <a:picLocks noChangeAspect="1"/>
          </p:cNvPicPr>
          <p:nvPr/>
        </p:nvPicPr>
        <p:blipFill>
          <a:blip r:embed="rId2"/>
          <a:srcRect l="4392" t="24111" r="1848" b="17423"/>
          <a:stretch/>
        </p:blipFill>
        <p:spPr>
          <a:xfrm>
            <a:off x="2327787" y="920898"/>
            <a:ext cx="7736209" cy="4539791"/>
          </a:xfrm>
          <a:prstGeom prst="rect">
            <a:avLst/>
          </a:prstGeom>
        </p:spPr>
      </p:pic>
    </p:spTree>
    <p:extLst>
      <p:ext uri="{BB962C8B-B14F-4D97-AF65-F5344CB8AC3E}">
        <p14:creationId xmlns:p14="http://schemas.microsoft.com/office/powerpoint/2010/main" val="300543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998E87-0362-7639-CF72-57C9A341A458}"/>
              </a:ext>
            </a:extLst>
          </p:cNvPr>
          <p:cNvPicPr>
            <a:picLocks noChangeAspect="1"/>
          </p:cNvPicPr>
          <p:nvPr/>
        </p:nvPicPr>
        <p:blipFill>
          <a:blip r:embed="rId2"/>
          <a:srcRect l="4906" t="4818" r="7807" b="2297"/>
          <a:stretch/>
        </p:blipFill>
        <p:spPr>
          <a:xfrm>
            <a:off x="545567" y="1377362"/>
            <a:ext cx="4563593" cy="4103275"/>
          </a:xfrm>
          <a:prstGeom prst="rect">
            <a:avLst/>
          </a:prstGeom>
        </p:spPr>
      </p:pic>
      <p:pic>
        <p:nvPicPr>
          <p:cNvPr id="4" name="Picture 3">
            <a:extLst>
              <a:ext uri="{FF2B5EF4-FFF2-40B4-BE49-F238E27FC236}">
                <a16:creationId xmlns:a16="http://schemas.microsoft.com/office/drawing/2014/main" id="{A8DC5624-502D-DDED-B04A-5F85DF042A77}"/>
              </a:ext>
            </a:extLst>
          </p:cNvPr>
          <p:cNvPicPr>
            <a:picLocks noChangeAspect="1"/>
          </p:cNvPicPr>
          <p:nvPr/>
        </p:nvPicPr>
        <p:blipFill>
          <a:blip r:embed="rId3"/>
          <a:stretch>
            <a:fillRect/>
          </a:stretch>
        </p:blipFill>
        <p:spPr>
          <a:xfrm>
            <a:off x="5297672" y="1560415"/>
            <a:ext cx="6193542" cy="3737167"/>
          </a:xfrm>
          <a:prstGeom prst="rect">
            <a:avLst/>
          </a:prstGeom>
        </p:spPr>
      </p:pic>
      <p:sp>
        <p:nvSpPr>
          <p:cNvPr id="7" name="TextBox 6">
            <a:extLst>
              <a:ext uri="{FF2B5EF4-FFF2-40B4-BE49-F238E27FC236}">
                <a16:creationId xmlns:a16="http://schemas.microsoft.com/office/drawing/2014/main" id="{A7E6D05A-536D-FD4F-8F77-0BE57ACEDF7C}"/>
              </a:ext>
            </a:extLst>
          </p:cNvPr>
          <p:cNvSpPr txBox="1"/>
          <p:nvPr/>
        </p:nvSpPr>
        <p:spPr>
          <a:xfrm>
            <a:off x="8052865" y="5480637"/>
            <a:ext cx="1659753" cy="276999"/>
          </a:xfrm>
          <a:prstGeom prst="rect">
            <a:avLst/>
          </a:prstGeom>
          <a:noFill/>
        </p:spPr>
        <p:txBody>
          <a:bodyPr wrap="square">
            <a:spAutoFit/>
          </a:bodyPr>
          <a:lstStyle/>
          <a:p>
            <a:r>
              <a:rPr lang="en-US" sz="1200" kern="0" dirty="0">
                <a:effectLst/>
                <a:latin typeface="Aptos" panose="020B0004020202020204" pitchFamily="34" charset="0"/>
                <a:ea typeface="Times New Roman" panose="02020603050405020304" pitchFamily="18" charset="0"/>
              </a:rPr>
              <a:t>t = -0.0347, p = 0.973</a:t>
            </a:r>
            <a:endParaRPr lang="en-US" sz="1200" dirty="0">
              <a:latin typeface="Aptos" panose="020B0004020202020204" pitchFamily="34" charset="0"/>
            </a:endParaRPr>
          </a:p>
        </p:txBody>
      </p:sp>
    </p:spTree>
    <p:extLst>
      <p:ext uri="{BB962C8B-B14F-4D97-AF65-F5344CB8AC3E}">
        <p14:creationId xmlns:p14="http://schemas.microsoft.com/office/powerpoint/2010/main" val="52911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15010</TotalTime>
  <Words>877</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Aptos Light</vt:lpstr>
      <vt:lpstr>Arial</vt:lpstr>
      <vt:lpstr>Office Theme</vt:lpstr>
      <vt:lpstr>Micromobility in Rockville</vt:lpstr>
      <vt:lpstr>Introduction</vt:lpstr>
      <vt:lpstr>Capital Bikeshare and the American Community Survey</vt:lpstr>
      <vt:lpstr>Research Goals</vt:lpstr>
      <vt:lpstr> Methods</vt:lpstr>
      <vt:lpstr>Number of Trips by Proximity to Metro</vt:lpstr>
      <vt:lpstr>Trip Duration by Origin and Destination, relative to a metro station</vt:lpstr>
      <vt:lpstr>PowerPoint Presentation</vt:lpstr>
      <vt:lpstr>PowerPoint Presentation</vt:lpstr>
      <vt:lpstr>PowerPoint Presentation</vt:lpstr>
      <vt:lpstr>PowerPoint Presentation</vt:lpstr>
      <vt:lpstr>Total Number of Trips by Membership</vt:lpstr>
      <vt:lpstr>Monthly Total Number of Trips</vt:lpstr>
      <vt:lpstr>Growth Rate of Annual  Average Number of Trips</vt:lpstr>
      <vt:lpstr>Total Number of Trips in February</vt:lpstr>
      <vt:lpstr>Acknowledgements </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 King</dc:creator>
  <cp:lastModifiedBy>Emma King</cp:lastModifiedBy>
  <cp:revision>8</cp:revision>
  <cp:lastPrinted>2025-05-08T01:35:32Z</cp:lastPrinted>
  <dcterms:created xsi:type="dcterms:W3CDTF">2025-05-01T16:49:44Z</dcterms:created>
  <dcterms:modified xsi:type="dcterms:W3CDTF">2025-05-12T13:34:26Z</dcterms:modified>
</cp:coreProperties>
</file>